
<file path=[Content_Types].xml><?xml version="1.0" encoding="utf-8"?>
<Types xmlns="http://schemas.openxmlformats.org/package/2006/content-types">
  <Override PartName="/ppt/notesSlides/notesSlide5.xml" ContentType="application/vnd.openxmlformats-officedocument.presentationml.notesSlide+xml"/>
  <Override PartName="/ppt/slideLayouts/slideLayout1.xml" ContentType="application/vnd.openxmlformats-officedocument.presentationml.slideLayout+xml"/>
  <Default Extension="png" ContentType="image/png"/>
  <Default Extension="rels" ContentType="application/vnd.openxmlformats-package.relationships+xml"/>
  <Default Extension="jpeg" ContentType="image/jpeg"/>
  <Default Extension="xml" ContentType="application/xml"/>
  <Override PartName="/ppt/notesSlides/notesSlide3.xml" ContentType="application/vnd.openxmlformats-officedocument.presentationml.notesSlide+xml"/>
  <Override PartName="/ppt/tableStyles.xml" ContentType="application/vnd.openxmlformats-officedocument.presentationml.tableStyles+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slideLayouts/slideLayout12.xml" ContentType="application/vnd.openxmlformats-officedocument.presentationml.slideLayout+xml"/>
  <Override PartName="/ppt/media/audio4.bin" ContentType="audio/unknown"/>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media/audio2.bin" ContentType="audio/unknown"/>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Default Extension="bin" ContentType="application/vnd.openxmlformats-officedocument.presentationml.printerSettings"/>
  <Override PartName="/ppt/notesSlides/notesSlide4.xml" ContentType="application/vnd.openxmlformats-officedocument.presentationml.notesSlide+xml"/>
  <Override PartName="/ppt/viewProps.xml" ContentType="application/vnd.openxmlformats-officedocument.presentationml.viewProps+xml"/>
  <Override PartName="/ppt/slideLayouts/slideLayout9.xml" ContentType="application/vnd.openxmlformats-officedocument.presentationml.slideLayout+xml"/>
  <Override PartName="/ppt/presentation.xml" ContentType="application/vnd.openxmlformats-officedocument.presentationml.presentation.main+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media/audio5.bin" ContentType="audio/unknown"/>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media/audio3.bin" ContentType="audio/unknown"/>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media/audio1.bin" ContentType="audio/unknown"/>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7"/>
  </p:notesMasterIdLst>
  <p:sldIdLst>
    <p:sldId id="256" r:id="rId2"/>
    <p:sldId id="257" r:id="rId3"/>
    <p:sldId id="260" r:id="rId4"/>
    <p:sldId id="258" r:id="rId5"/>
    <p:sldId id="259" r:id="rId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varScale="1">
        <p:scale>
          <a:sx n="175" d="100"/>
          <a:sy n="175" d="100"/>
        </p:scale>
        <p:origin x="-888"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notesMaster" Target="notesMasters/notesMaster1.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FCDDC2-2676-B44A-8193-C58D59ECFBDC}" type="datetimeFigureOut">
              <a:rPr lang="en-US" smtClean="0"/>
              <a:t>12/8/14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3A3318-E15E-C845-A441-6EEBB6BF4B4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 to the EMS</a:t>
            </a:r>
            <a:r>
              <a:rPr lang="en-US" baseline="0" dirty="0" smtClean="0"/>
              <a:t> Jazz Band Blues History Page Power Point Presentation on Women and The Blues.  Continue the slide show to find out how a group of a few courageous women who were not afraid to break the rules, made it so that we have the blues to enjoy today!</a:t>
            </a:r>
            <a:endParaRPr lang="en-US" dirty="0"/>
          </a:p>
        </p:txBody>
      </p:sp>
      <p:sp>
        <p:nvSpPr>
          <p:cNvPr id="4" name="Slide Number Placeholder 3"/>
          <p:cNvSpPr>
            <a:spLocks noGrp="1"/>
          </p:cNvSpPr>
          <p:nvPr>
            <p:ph type="sldNum" sz="quarter" idx="10"/>
          </p:nvPr>
        </p:nvSpPr>
        <p:spPr/>
        <p:txBody>
          <a:bodyPr/>
          <a:lstStyle/>
          <a:p>
            <a:fld id="{D03A3318-E15E-C845-A441-6EEBB6BF4B47}"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1919</a:t>
            </a:r>
            <a:r>
              <a:rPr lang="en-US" baseline="0" dirty="0" smtClean="0"/>
              <a:t> W.C Handy and Perry Bradford convinced </a:t>
            </a:r>
            <a:r>
              <a:rPr lang="en-US" baseline="0" dirty="0" err="1" smtClean="0"/>
              <a:t>Okeh</a:t>
            </a:r>
            <a:r>
              <a:rPr lang="en-US" baseline="0" dirty="0" smtClean="0"/>
              <a:t> records to record Mamie Smith. Up to this point record companies hadn’t wanted to record black female singers.  This album was so successful however that it showed record companies that there was a HUGE market for female black singers and the blues.  Companies began to scramble to record what they called “Race Records”, which were records intended for African Americans.  The success of Mamie Smith immediately launched the career of singers like Bessie Smith (unrelated), who would go on to become one of the most successful classic blues singers in terms of records sold and popularity! Click the link to hear some of Mamie Smith’s music on </a:t>
            </a:r>
            <a:r>
              <a:rPr lang="en-US" baseline="0" dirty="0" err="1" smtClean="0"/>
              <a:t>youtube</a:t>
            </a:r>
            <a:r>
              <a:rPr lang="en-US" baseline="0" dirty="0" smtClean="0"/>
              <a:t>!  </a:t>
            </a:r>
            <a:r>
              <a:rPr lang="en-US" dirty="0" smtClean="0"/>
              <a:t> </a:t>
            </a:r>
            <a:endParaRPr lang="en-US" dirty="0"/>
          </a:p>
        </p:txBody>
      </p:sp>
      <p:sp>
        <p:nvSpPr>
          <p:cNvPr id="4" name="Slide Number Placeholder 3"/>
          <p:cNvSpPr>
            <a:spLocks noGrp="1"/>
          </p:cNvSpPr>
          <p:nvPr>
            <p:ph type="sldNum" sz="quarter" idx="10"/>
          </p:nvPr>
        </p:nvSpPr>
        <p:spPr/>
        <p:txBody>
          <a:bodyPr/>
          <a:lstStyle/>
          <a:p>
            <a:fld id="{D03A3318-E15E-C845-A441-6EEBB6BF4B47}"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only the smallest fraction of female blues artists! The early female blues singers are ESSENTIAL listening! All of these artists have songs on You Tube!</a:t>
            </a:r>
            <a:r>
              <a:rPr lang="en-US" baseline="0" dirty="0" smtClean="0"/>
              <a:t> Look them up! Find new ones! We are fortunate enough to live in a world where great music is only a click away! Use these names as a starting point for your own exploration of the blues!</a:t>
            </a:r>
            <a:endParaRPr lang="en-US" dirty="0"/>
          </a:p>
        </p:txBody>
      </p:sp>
      <p:sp>
        <p:nvSpPr>
          <p:cNvPr id="4" name="Slide Number Placeholder 3"/>
          <p:cNvSpPr>
            <a:spLocks noGrp="1"/>
          </p:cNvSpPr>
          <p:nvPr>
            <p:ph type="sldNum" sz="quarter" idx="10"/>
          </p:nvPr>
        </p:nvSpPr>
        <p:spPr/>
        <p:txBody>
          <a:bodyPr/>
          <a:lstStyle/>
          <a:p>
            <a:fld id="{D03A3318-E15E-C845-A441-6EEBB6BF4B47}"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origins</a:t>
            </a:r>
            <a:r>
              <a:rPr lang="en-US" baseline="0" dirty="0" smtClean="0"/>
              <a:t> of the blues are in extremely expressive types of African American music like field holler’s, work songs, and spirituals.  The blues was about singing the things you are living and feeling.  In the 1920’s and 1930’s, the women recordings the blues were singing about personal subject matters that were considered very sensitive subjects for the time.  These subjects include love and relationships, feminism, emotions, and the social status of women, who until August of 1920 did not even have the right to vote! If you go back to the last slide and listen to Mamie Smith’s “Crazy Blues”, you will notice that the song is actually about her husband not treating her appropriately in their marriage.  To openly speak of such personal business in public was simply not done in the 1920’s, but she sings it right out it her lament!  At the end of the song she even threatens that she will murder her husband! We don’t often hear of murder in popular songs today! The most angry our pop songs get are when Carrie Underwood sings about smashing up her boyfriends car! It was tremendously brave of these women to speak so openly about these things in their time!   </a:t>
            </a:r>
            <a:endParaRPr lang="en-US" dirty="0"/>
          </a:p>
        </p:txBody>
      </p:sp>
      <p:sp>
        <p:nvSpPr>
          <p:cNvPr id="4" name="Slide Number Placeholder 3"/>
          <p:cNvSpPr>
            <a:spLocks noGrp="1"/>
          </p:cNvSpPr>
          <p:nvPr>
            <p:ph type="sldNum" sz="quarter" idx="10"/>
          </p:nvPr>
        </p:nvSpPr>
        <p:spPr/>
        <p:txBody>
          <a:bodyPr/>
          <a:lstStyle/>
          <a:p>
            <a:fld id="{D03A3318-E15E-C845-A441-6EEBB6BF4B47}"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several conclusions</a:t>
            </a:r>
            <a:r>
              <a:rPr lang="en-US" baseline="0" dirty="0" smtClean="0"/>
              <a:t> and key points I would like you to take away from this short presentation.  One is that women were essential to the popularity and spread of the blues.  If not for Mamie Smiths first recording, then the record companies would not have scrambled to make race records to appeal to the African American market.  It is quite possible that if that recording had not been made, the blues market would not have fully developed.  Two is that women talked about many sensitive subjects in their blues lyrics that were not talked about openly in the 20’s and 30’s.  Three is that some important historical female blues singers were Ma Rainey, Mamie Smith, Bessie Smith, and Alberta Hunter.  Head back to the website and check out the information on Robert Johnson for some more blues fun!</a:t>
            </a:r>
            <a:endParaRPr lang="en-US" dirty="0"/>
          </a:p>
        </p:txBody>
      </p:sp>
      <p:sp>
        <p:nvSpPr>
          <p:cNvPr id="4" name="Slide Number Placeholder 3"/>
          <p:cNvSpPr>
            <a:spLocks noGrp="1"/>
          </p:cNvSpPr>
          <p:nvPr>
            <p:ph type="sldNum" sz="quarter" idx="10"/>
          </p:nvPr>
        </p:nvSpPr>
        <p:spPr/>
        <p:txBody>
          <a:bodyPr/>
          <a:lstStyle/>
          <a:p>
            <a:fld id="{D03A3318-E15E-C845-A441-6EEBB6BF4B47}" type="slidenum">
              <a:rPr lang="en-US" smtClean="0"/>
              <a:t>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2825"/>
            <a:ext cx="8229600" cy="2136775"/>
          </a:xfrm>
        </p:spPr>
        <p:txBody>
          <a:bodyPr anchor="b" anchorCtr="0">
            <a:noAutofit/>
          </a:bodyPr>
          <a:lstStyle>
            <a:lvl1pPr>
              <a:defRPr sz="5600"/>
            </a:lvl1pPr>
          </a:lstStyle>
          <a:p>
            <a:r>
              <a:rPr lang="en-US" smtClean="0"/>
              <a:t>Click to edit Master title style</a:t>
            </a:r>
            <a:endParaRPr/>
          </a:p>
        </p:txBody>
      </p:sp>
      <p:sp>
        <p:nvSpPr>
          <p:cNvPr id="3" name="Subtitle 2"/>
          <p:cNvSpPr>
            <a:spLocks noGrp="1"/>
          </p:cNvSpPr>
          <p:nvPr>
            <p:ph type="subTitle" idx="1"/>
          </p:nvPr>
        </p:nvSpPr>
        <p:spPr>
          <a:xfrm>
            <a:off x="457200" y="4464424"/>
            <a:ext cx="8229600" cy="1174375"/>
          </a:xfrm>
        </p:spPr>
        <p:txBody>
          <a:bodyPr>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62E170DF-92A4-0D42-B819-E76E793C13BB}" type="datetimeFigureOut">
              <a:rPr lang="en-US" smtClean="0"/>
              <a:t>12/8/14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903A4-9CD3-4242-A1EC-32448C65EBE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44865"/>
            <a:ext cx="8229600" cy="1071641"/>
          </a:xfrm>
        </p:spPr>
        <p:txBody>
          <a:bodyPr vert="horz" lIns="91440" tIns="45720" rIns="91440" bIns="45720" rtlCol="0" anchor="b" anchorCtr="0">
            <a:noAutofit/>
          </a:bodyPr>
          <a:lstStyle>
            <a:lvl1pPr algn="ctr" defTabSz="914400" rtl="0" eaLnBrk="1" latinLnBrk="0" hangingPunct="1">
              <a:spcBef>
                <a:spcPct val="0"/>
              </a:spcBef>
              <a:buNone/>
              <a:defRPr sz="3600" b="1" kern="1200" baseline="0">
                <a:solidFill>
                  <a:schemeClr val="tx1"/>
                </a:solidFill>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57200" y="274320"/>
            <a:ext cx="8229600" cy="2971800"/>
          </a:xfrm>
          <a:effectLst>
            <a:outerShdw blurRad="114300" sx="103000" sy="103000" algn="ctr" rotWithShape="0">
              <a:schemeClr val="bg1">
                <a:lumMod val="75000"/>
                <a:lumOff val="25000"/>
                <a:alpha val="50000"/>
              </a:schemeClr>
            </a:outerShdw>
          </a:effectLst>
          <a:scene3d>
            <a:camera prst="orthographicFront"/>
            <a:lightRig rig="threePt" dir="t"/>
          </a:scene3d>
          <a:sp3d>
            <a:bevelT w="12700" h="12700"/>
          </a:sp3d>
        </p:spPr>
        <p:txBody>
          <a:bodyPr vert="horz" lIns="91440" tIns="45720" rIns="91440" bIns="45720" rtlCol="0">
            <a:normAutofit/>
          </a:bodyPr>
          <a:lstStyle>
            <a:lvl1pPr marL="0" indent="0" algn="l" defTabSz="914400" rtl="0" eaLnBrk="1" latinLnBrk="0" hangingPunct="1">
              <a:spcBef>
                <a:spcPts val="2000"/>
              </a:spcBef>
              <a:buFontTx/>
              <a:buNone/>
              <a:defRPr sz="24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5" name="Date Placeholder 4"/>
          <p:cNvSpPr>
            <a:spLocks noGrp="1"/>
          </p:cNvSpPr>
          <p:nvPr>
            <p:ph type="dt" sz="half" idx="10"/>
          </p:nvPr>
        </p:nvSpPr>
        <p:spPr/>
        <p:txBody>
          <a:bodyPr/>
          <a:lstStyle/>
          <a:p>
            <a:fld id="{62E170DF-92A4-0D42-B819-E76E793C13BB}" type="datetimeFigureOut">
              <a:rPr lang="en-US" smtClean="0"/>
              <a:t>12/8/14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903A4-9CD3-4242-A1EC-32448C65EBEA}" type="slidenum">
              <a:rPr lang="en-US" smtClean="0"/>
              <a:t>‹#›</a:t>
            </a:fld>
            <a:endParaRPr lang="en-US"/>
          </a:p>
        </p:txBody>
      </p:sp>
      <p:sp>
        <p:nvSpPr>
          <p:cNvPr id="8" name="Text Placeholder 3"/>
          <p:cNvSpPr>
            <a:spLocks noGrp="1"/>
          </p:cNvSpPr>
          <p:nvPr>
            <p:ph type="body" sz="half" idx="2"/>
          </p:nvPr>
        </p:nvSpPr>
        <p:spPr>
          <a:xfrm>
            <a:off x="609600" y="4329953"/>
            <a:ext cx="7924801" cy="1318372"/>
          </a:xfrm>
        </p:spPr>
        <p:txBody>
          <a:bodyPr>
            <a:normAutofit/>
          </a:bodyPr>
          <a:lstStyle>
            <a:lvl1pPr marL="0" indent="0" algn="l">
              <a:lnSpc>
                <a:spcPct val="110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62E170DF-92A4-0D42-B819-E76E793C13BB}" type="datetimeFigureOut">
              <a:rPr lang="en-US" smtClean="0"/>
              <a:t>12/8/14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903A4-9CD3-4242-A1EC-32448C65EBE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22776" y="274639"/>
            <a:ext cx="1452283" cy="5373686"/>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274638"/>
            <a:ext cx="6871447" cy="5373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62E170DF-92A4-0D42-B819-E76E793C13BB}" type="datetimeFigureOut">
              <a:rPr lang="en-US" smtClean="0"/>
              <a:t>12/8/14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903A4-9CD3-4242-A1EC-32448C65EBE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62E170DF-92A4-0D42-B819-E76E793C13BB}" type="datetimeFigureOut">
              <a:rPr lang="en-US" smtClean="0"/>
              <a:t>12/8/14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903A4-9CD3-4242-A1EC-32448C65EBE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048435"/>
            <a:ext cx="8229600" cy="1362075"/>
          </a:xfrm>
        </p:spPr>
        <p:txBody>
          <a:bodyPr anchor="b" anchorCtr="0">
            <a:noAutofit/>
          </a:bodyPr>
          <a:lstStyle>
            <a:lvl1pPr algn="ctr">
              <a:defRPr sz="48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430401"/>
            <a:ext cx="8229600" cy="1500187"/>
          </a:xfrm>
        </p:spPr>
        <p:txBody>
          <a:bodyPr anchor="t" anchorCtr="0"/>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E170DF-92A4-0D42-B819-E76E793C13BB}" type="datetimeFigureOut">
              <a:rPr lang="en-US" smtClean="0"/>
              <a:t>12/8/14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903A4-9CD3-4242-A1EC-32448C65EBE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200" y="1774825"/>
            <a:ext cx="3931920" cy="38735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4880" y="1774825"/>
            <a:ext cx="3931920" cy="38735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62E170DF-92A4-0D42-B819-E76E793C13BB}" type="datetimeFigureOut">
              <a:rPr lang="en-US" smtClean="0"/>
              <a:t>12/8/14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903A4-9CD3-4242-A1EC-32448C65EBE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1577788"/>
            <a:ext cx="3931920" cy="739776"/>
          </a:xfrm>
        </p:spPr>
        <p:txBody>
          <a:bodyPr anchor="ctr" anchorCtr="0">
            <a:noAutofit/>
          </a:bodyPr>
          <a:lstStyle>
            <a:lvl1pPr marL="0" indent="0" algn="ctr">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62199"/>
            <a:ext cx="3931920" cy="328612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4880" y="1577788"/>
            <a:ext cx="3931920" cy="739776"/>
          </a:xfrm>
        </p:spPr>
        <p:txBody>
          <a:bodyPr anchor="ctr" anchorCtr="0">
            <a:noAutofit/>
          </a:bodyPr>
          <a:lstStyle>
            <a:lvl1pPr marL="0" indent="0" algn="ctr">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362199"/>
            <a:ext cx="3931920" cy="328612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62E170DF-92A4-0D42-B819-E76E793C13BB}" type="datetimeFigureOut">
              <a:rPr lang="en-US" smtClean="0"/>
              <a:t>12/8/14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903A4-9CD3-4242-A1EC-32448C65EBE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2E170DF-92A4-0D42-B819-E76E793C13BB}" type="datetimeFigureOut">
              <a:rPr lang="en-US" smtClean="0"/>
              <a:t>12/8/14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D903A4-9CD3-4242-A1EC-32448C65EBE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E170DF-92A4-0D42-B819-E76E793C13BB}" type="datetimeFigureOut">
              <a:rPr lang="en-US" smtClean="0"/>
              <a:t>12/8/14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D903A4-9CD3-4242-A1EC-32448C65EBE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0"/>
            <a:ext cx="3840480" cy="1162050"/>
          </a:xfrm>
        </p:spPr>
        <p:txBody>
          <a:bodyPr anchor="b">
            <a:normAutofit/>
          </a:bodyPr>
          <a:lstStyle>
            <a:lvl1pPr algn="ctr">
              <a:defRPr sz="3000" b="1"/>
            </a:lvl1pPr>
          </a:lstStyle>
          <a:p>
            <a:r>
              <a:rPr lang="en-US" smtClean="0"/>
              <a:t>Click to edit Master title style</a:t>
            </a:r>
            <a:endParaRPr/>
          </a:p>
        </p:txBody>
      </p:sp>
      <p:sp>
        <p:nvSpPr>
          <p:cNvPr id="3" name="Content Placeholder 2"/>
          <p:cNvSpPr>
            <a:spLocks noGrp="1"/>
          </p:cNvSpPr>
          <p:nvPr>
            <p:ph idx="1"/>
          </p:nvPr>
        </p:nvSpPr>
        <p:spPr>
          <a:xfrm>
            <a:off x="4846320" y="273050"/>
            <a:ext cx="3840480" cy="5375275"/>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57199" y="1600201"/>
            <a:ext cx="3840480" cy="3733800"/>
          </a:xfrm>
        </p:spPr>
        <p:txBody>
          <a:bodyPr>
            <a:normAutofit/>
          </a:bodyPr>
          <a:lstStyle>
            <a:lvl1pPr marL="0" indent="0" algn="ctr">
              <a:lnSpc>
                <a:spcPct val="110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E170DF-92A4-0D42-B819-E76E793C13BB}" type="datetimeFigureOut">
              <a:rPr lang="en-US" smtClean="0"/>
              <a:t>12/8/14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903A4-9CD3-4242-A1EC-32448C65EBE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3840480" cy="1161288"/>
          </a:xfrm>
        </p:spPr>
        <p:txBody>
          <a:bodyPr vert="horz" lIns="91440" tIns="45720" rIns="91440" bIns="45720" rtlCol="0" anchor="b">
            <a:normAutofit/>
          </a:bodyPr>
          <a:lstStyle>
            <a:lvl1pPr algn="ctr" defTabSz="914400" rtl="0" eaLnBrk="1" latinLnBrk="0" hangingPunct="1">
              <a:spcBef>
                <a:spcPct val="0"/>
              </a:spcBef>
              <a:buNone/>
              <a:defRPr sz="3000" b="1" kern="1200">
                <a:solidFill>
                  <a:schemeClr val="tx1"/>
                </a:solidFill>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846320" y="274320"/>
            <a:ext cx="3840480" cy="5376672"/>
          </a:xfrm>
          <a:effectLst>
            <a:outerShdw blurRad="114300" sx="103000" sy="103000" algn="ctr" rotWithShape="0">
              <a:schemeClr val="bg1">
                <a:lumMod val="75000"/>
                <a:lumOff val="25000"/>
                <a:alpha val="50000"/>
              </a:schemeClr>
            </a:outerShdw>
          </a:effectLst>
          <a:scene3d>
            <a:camera prst="orthographicFront"/>
            <a:lightRig rig="threePt" dir="t"/>
          </a:scene3d>
          <a:sp3d>
            <a:bevelT w="12700" h="12700"/>
          </a:sp3d>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57200" y="1600200"/>
            <a:ext cx="3840480" cy="3730752"/>
          </a:xfrm>
        </p:spPr>
        <p:txBody>
          <a:bodyPr vert="horz" lIns="91440" tIns="45720" rIns="91440" bIns="45720" rtlCol="0">
            <a:normAutofit/>
          </a:bodyPr>
          <a:lstStyle>
            <a:lvl1pPr marL="0" indent="0" algn="ctr">
              <a:lnSpc>
                <a:spcPct val="110000"/>
              </a:lnSpc>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2E170DF-92A4-0D42-B819-E76E793C13BB}" type="datetimeFigureOut">
              <a:rPr lang="en-US" smtClean="0"/>
              <a:t>12/8/14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903A4-9CD3-4242-A1EC-32448C65EBE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457200" y="1761565"/>
            <a:ext cx="8229600" cy="387723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732494" y="5883275"/>
            <a:ext cx="2133600" cy="365125"/>
          </a:xfrm>
          <a:prstGeom prst="rect">
            <a:avLst/>
          </a:prstGeom>
        </p:spPr>
        <p:txBody>
          <a:bodyPr vert="horz" lIns="91440" tIns="45720" rIns="91440" bIns="45720" rtlCol="0" anchor="ctr"/>
          <a:lstStyle>
            <a:lvl1pPr algn="r">
              <a:defRPr sz="1200">
                <a:solidFill>
                  <a:schemeClr val="tx1"/>
                </a:solidFill>
              </a:defRPr>
            </a:lvl1pPr>
          </a:lstStyle>
          <a:p>
            <a:fld id="{62E170DF-92A4-0D42-B819-E76E793C13BB}" type="datetimeFigureOut">
              <a:rPr lang="en-US" smtClean="0"/>
              <a:t>12/8/14</a:t>
            </a:fld>
            <a:endParaRPr lang="en-US"/>
          </a:p>
        </p:txBody>
      </p:sp>
      <p:sp>
        <p:nvSpPr>
          <p:cNvPr id="5" name="Footer Placeholder 4"/>
          <p:cNvSpPr>
            <a:spLocks noGrp="1"/>
          </p:cNvSpPr>
          <p:nvPr>
            <p:ph type="ftr" sz="quarter" idx="3"/>
          </p:nvPr>
        </p:nvSpPr>
        <p:spPr>
          <a:xfrm>
            <a:off x="255494" y="5883275"/>
            <a:ext cx="2895600" cy="365125"/>
          </a:xfrm>
          <a:prstGeom prst="rect">
            <a:avLst/>
          </a:prstGeom>
        </p:spPr>
        <p:txBody>
          <a:bodyPr vert="horz" lIns="91440" tIns="45720" rIns="91440" bIns="45720" rtlCol="0" anchor="ctr"/>
          <a:lstStyle>
            <a:lvl1pPr algn="l">
              <a:defRPr sz="1200">
                <a:solidFill>
                  <a:schemeClr val="tx1"/>
                </a:solidFill>
              </a:defRPr>
            </a:lvl1pPr>
          </a:lstStyle>
          <a:p>
            <a:endParaRPr lang="en-US"/>
          </a:p>
        </p:txBody>
      </p:sp>
      <p:sp>
        <p:nvSpPr>
          <p:cNvPr id="6" name="Slide Number Placeholder 5"/>
          <p:cNvSpPr>
            <a:spLocks noGrp="1"/>
          </p:cNvSpPr>
          <p:nvPr>
            <p:ph type="sldNum" sz="quarter" idx="4"/>
          </p:nvPr>
        </p:nvSpPr>
        <p:spPr>
          <a:xfrm>
            <a:off x="4229100" y="5883275"/>
            <a:ext cx="685800" cy="365125"/>
          </a:xfrm>
          <a:prstGeom prst="rect">
            <a:avLst/>
          </a:prstGeom>
        </p:spPr>
        <p:txBody>
          <a:bodyPr vert="horz" lIns="91440" tIns="45720" rIns="91440" bIns="45720" rtlCol="0" anchor="ctr"/>
          <a:lstStyle>
            <a:lvl1pPr algn="ctr">
              <a:defRPr sz="1200">
                <a:solidFill>
                  <a:schemeClr val="tx1"/>
                </a:solidFill>
              </a:defRPr>
            </a:lvl1pPr>
          </a:lstStyle>
          <a:p>
            <a:fld id="{CDD903A4-9CD3-4242-A1EC-32448C65EBE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Lst>
  <p:txStyles>
    <p:titleStyle>
      <a:lvl1pPr algn="ctr" defTabSz="914400" rtl="0" eaLnBrk="1" latinLnBrk="0" hangingPunct="1">
        <a:spcBef>
          <a:spcPct val="0"/>
        </a:spcBef>
        <a:buNone/>
        <a:defRPr sz="4400" b="1" kern="1200">
          <a:solidFill>
            <a:schemeClr val="tx1"/>
          </a:solidFill>
          <a:effectLst/>
          <a:latin typeface="+mj-lt"/>
          <a:ea typeface="+mj-ea"/>
          <a:cs typeface="+mj-cs"/>
        </a:defRPr>
      </a:lvl1pPr>
    </p:titleStyle>
    <p:bodyStyle>
      <a:lvl1pPr marL="282575" indent="-282575" algn="l" defTabSz="914400" rtl="0" eaLnBrk="1" latinLnBrk="0" hangingPunct="1">
        <a:spcBef>
          <a:spcPts val="2000"/>
        </a:spcBef>
        <a:buFontTx/>
        <a:buBlip>
          <a:blip r:embed="rId14"/>
        </a:buBlip>
        <a:defRPr sz="2400" kern="1200">
          <a:solidFill>
            <a:schemeClr val="tx1"/>
          </a:solidFill>
          <a:latin typeface="+mn-lt"/>
          <a:ea typeface="+mn-ea"/>
          <a:cs typeface="+mn-cs"/>
        </a:defRPr>
      </a:lvl1pPr>
      <a:lvl2pPr marL="577850" indent="-295275" algn="l" defTabSz="914400" rtl="0" eaLnBrk="1" latinLnBrk="0" hangingPunct="1">
        <a:spcBef>
          <a:spcPts val="600"/>
        </a:spcBef>
        <a:buFontTx/>
        <a:buBlip>
          <a:blip r:embed="rId14"/>
        </a:buBlip>
        <a:defRPr sz="2200" kern="1200">
          <a:solidFill>
            <a:schemeClr val="tx1"/>
          </a:solidFill>
          <a:latin typeface="+mn-lt"/>
          <a:ea typeface="+mn-ea"/>
          <a:cs typeface="+mn-cs"/>
        </a:defRPr>
      </a:lvl2pPr>
      <a:lvl3pPr marL="860425" indent="-282575" algn="l" defTabSz="914400" rtl="0" eaLnBrk="1" latinLnBrk="0" hangingPunct="1">
        <a:spcBef>
          <a:spcPts val="600"/>
        </a:spcBef>
        <a:buFontTx/>
        <a:buBlip>
          <a:blip r:embed="rId14"/>
        </a:buBlip>
        <a:defRPr sz="2000" kern="1200">
          <a:solidFill>
            <a:schemeClr val="tx1"/>
          </a:solidFill>
          <a:latin typeface="+mn-lt"/>
          <a:ea typeface="+mn-ea"/>
          <a:cs typeface="+mn-cs"/>
        </a:defRPr>
      </a:lvl3pPr>
      <a:lvl4pPr marL="1143000" indent="-282575" algn="l" defTabSz="914400" rtl="0" eaLnBrk="1" latinLnBrk="0" hangingPunct="1">
        <a:spcBef>
          <a:spcPts val="600"/>
        </a:spcBef>
        <a:buFontTx/>
        <a:buBlip>
          <a:blip r:embed="rId14"/>
        </a:buBlip>
        <a:defRPr sz="1800" kern="1200">
          <a:solidFill>
            <a:schemeClr val="tx1"/>
          </a:solidFill>
          <a:latin typeface="+mn-lt"/>
          <a:ea typeface="+mn-ea"/>
          <a:cs typeface="+mn-cs"/>
        </a:defRPr>
      </a:lvl4pPr>
      <a:lvl5pPr marL="1425575" indent="-282575" algn="l" defTabSz="914400" rtl="0" eaLnBrk="1" latinLnBrk="0" hangingPunct="1">
        <a:spcBef>
          <a:spcPts val="600"/>
        </a:spcBef>
        <a:buFontTx/>
        <a:buBlip>
          <a:blip r:embed="rId14"/>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audio" Target="../media/audio1.bin"/><Relationship Id="rId2"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5.png"/><Relationship Id="rId5" Type="http://schemas.openxmlformats.org/officeDocument/2006/relationships/hyperlink" Target="https://www.youtube.com/watch?v=qaz4Ziw_CfQ" TargetMode="External"/><Relationship Id="rId6" Type="http://schemas.openxmlformats.org/officeDocument/2006/relationships/image" Target="../media/image4.png"/><Relationship Id="rId1" Type="http://schemas.openxmlformats.org/officeDocument/2006/relationships/audio" Target="../media/audio2.bin"/><Relationship Id="rId2"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4.png"/><Relationship Id="rId1" Type="http://schemas.openxmlformats.org/officeDocument/2006/relationships/audio" Target="../media/audio3.bin"/><Relationship Id="rId2"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hyperlink" Target="http://www.songlyrics.com/bessie-smith/a-good-man-is-hard-to-find-lyrics/" TargetMode="External"/><Relationship Id="rId5" Type="http://schemas.openxmlformats.org/officeDocument/2006/relationships/hyperlink" Target="https://www.youtube.com/watch?v=gJzL8jqwbds" TargetMode="External"/><Relationship Id="rId6" Type="http://schemas.openxmlformats.org/officeDocument/2006/relationships/image" Target="../media/image4.png"/><Relationship Id="rId1" Type="http://schemas.openxmlformats.org/officeDocument/2006/relationships/audio" Target="../media/audio4.bin"/><Relationship Id="rId2"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6.jpeg"/><Relationship Id="rId5" Type="http://schemas.openxmlformats.org/officeDocument/2006/relationships/image" Target="../media/image4.png"/><Relationship Id="rId1" Type="http://schemas.openxmlformats.org/officeDocument/2006/relationships/audio" Target="../media/audio5.bin"/><Relationship Id="rId2"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3366FF"/>
                </a:solidFill>
              </a:rPr>
              <a:t>Women and The Blues</a:t>
            </a:r>
            <a:endParaRPr lang="en-US" dirty="0">
              <a:solidFill>
                <a:srgbClr val="3366FF"/>
              </a:solidFill>
            </a:endParaRPr>
          </a:p>
        </p:txBody>
      </p:sp>
      <p:sp>
        <p:nvSpPr>
          <p:cNvPr id="3" name="Subtitle 2"/>
          <p:cNvSpPr>
            <a:spLocks noGrp="1"/>
          </p:cNvSpPr>
          <p:nvPr>
            <p:ph type="subTitle" idx="1"/>
          </p:nvPr>
        </p:nvSpPr>
        <p:spPr/>
        <p:txBody>
          <a:bodyPr>
            <a:normAutofit fontScale="92500" lnSpcReduction="20000"/>
          </a:bodyPr>
          <a:lstStyle/>
          <a:p>
            <a:r>
              <a:rPr lang="en-US" dirty="0" smtClean="0"/>
              <a:t>How women helped launched the blues craze!</a:t>
            </a:r>
          </a:p>
          <a:p>
            <a:r>
              <a:rPr lang="en-US" dirty="0" smtClean="0"/>
              <a:t>Continue on to find out how it was a group of courageous women who put the blues on the map! </a:t>
            </a:r>
            <a:endParaRPr lang="en-US" dirty="0"/>
          </a:p>
        </p:txBody>
      </p:sp>
      <p:pic>
        <p:nvPicPr>
          <p:cNvPr id="4" name="Picture 3" descr="Bessie_Smith_8120660.jpg"/>
          <p:cNvPicPr>
            <a:picLocks noChangeAspect="1"/>
          </p:cNvPicPr>
          <p:nvPr/>
        </p:nvPicPr>
        <p:blipFill>
          <a:blip r:embed="rId4"/>
          <a:stretch>
            <a:fillRect/>
          </a:stretch>
        </p:blipFill>
        <p:spPr>
          <a:xfrm>
            <a:off x="2590800" y="0"/>
            <a:ext cx="3810000" cy="3581400"/>
          </a:xfrm>
          <a:prstGeom prst="rect">
            <a:avLst/>
          </a:prstGeom>
        </p:spPr>
      </p:pic>
      <p:pic>
        <p:nvPicPr>
          <p:cNvPr id="5" name="Recorded Sound">
            <a:hlinkClick r:id="" action="ppaction://media"/>
          </p:cNvPr>
          <p:cNvPicPr>
            <a:picLocks noRot="1" noChangeAspect="1"/>
          </p:cNvPicPr>
          <p:nvPr>
            <a:wavAudioFile r:embed="rId1" name="Recorded Sound"/>
          </p:nvPr>
        </p:nvPicPr>
        <p:blipFill>
          <a:blip r:embed="rId5"/>
          <a:stretch>
            <a:fillRect/>
          </a:stretch>
        </p:blipFill>
        <p:spPr>
          <a:xfrm>
            <a:off x="8686800" y="6020593"/>
            <a:ext cx="153987" cy="15398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5"/>
                                        </p:tgtEl>
                                      </p:cBhvr>
                                    </p:cmd>
                                  </p:childTnLst>
                                </p:cTn>
                              </p:par>
                            </p:childTnLst>
                          </p:cTn>
                        </p:par>
                      </p:childTnLst>
                    </p:cTn>
                  </p:par>
                </p:childTnLst>
              </p:cTn>
              <p:nextCondLst>
                <p:cond evt="onClick" delay="0">
                  <p:tgtEl>
                    <p:spTgt spid="5"/>
                  </p:tgtEl>
                </p:cond>
              </p:nextCondLst>
            </p:seq>
            <p:audio>
              <p:cMediaNode numSld="0">
                <p:cTn id="12"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00FF"/>
                </a:solidFill>
              </a:rPr>
              <a:t>Mamie Smith</a:t>
            </a:r>
            <a:endParaRPr lang="en-US" dirty="0">
              <a:solidFill>
                <a:srgbClr val="0000FF"/>
              </a:solidFill>
            </a:endParaRPr>
          </a:p>
        </p:txBody>
      </p:sp>
      <p:pic>
        <p:nvPicPr>
          <p:cNvPr id="7" name="Content Placeholder 6" descr="mamie-smith.png"/>
          <p:cNvPicPr>
            <a:picLocks noGrp="1" noChangeAspect="1"/>
          </p:cNvPicPr>
          <p:nvPr>
            <p:ph idx="1"/>
          </p:nvPr>
        </p:nvPicPr>
        <p:blipFill>
          <a:blip r:embed="rId4"/>
          <a:stretch>
            <a:fillRect/>
          </a:stretch>
        </p:blipFill>
        <p:spPr>
          <a:xfrm>
            <a:off x="4861719" y="1068387"/>
            <a:ext cx="3810000" cy="3784600"/>
          </a:xfrm>
        </p:spPr>
      </p:pic>
      <p:sp>
        <p:nvSpPr>
          <p:cNvPr id="6" name="Text Placeholder 5"/>
          <p:cNvSpPr>
            <a:spLocks noGrp="1"/>
          </p:cNvSpPr>
          <p:nvPr>
            <p:ph type="body" sz="half" idx="2"/>
          </p:nvPr>
        </p:nvSpPr>
        <p:spPr/>
        <p:txBody>
          <a:bodyPr/>
          <a:lstStyle/>
          <a:p>
            <a:pPr algn="l">
              <a:buFont typeface="Arial"/>
              <a:buChar char="•"/>
            </a:pPr>
            <a:r>
              <a:rPr lang="en-US" dirty="0" smtClean="0"/>
              <a:t>Mamie Smith was the first women to record the blues.</a:t>
            </a:r>
          </a:p>
          <a:p>
            <a:pPr algn="l">
              <a:buFont typeface="Arial"/>
              <a:buChar char="•"/>
            </a:pPr>
            <a:r>
              <a:rPr lang="en-US" dirty="0" smtClean="0"/>
              <a:t>It sold over 1 million copies.</a:t>
            </a:r>
          </a:p>
          <a:p>
            <a:pPr algn="l">
              <a:buFont typeface="Arial"/>
              <a:buChar char="•"/>
            </a:pPr>
            <a:r>
              <a:rPr lang="en-US" dirty="0" smtClean="0"/>
              <a:t>Caused the rush to record “Race Records”</a:t>
            </a:r>
          </a:p>
          <a:p>
            <a:pPr algn="l">
              <a:buFont typeface="Arial"/>
              <a:buChar char="•"/>
            </a:pPr>
            <a:r>
              <a:rPr lang="en-US" dirty="0" smtClean="0">
                <a:hlinkClick r:id="rId5"/>
              </a:rPr>
              <a:t>Mamie Smith- Crazy Blues</a:t>
            </a:r>
            <a:endParaRPr lang="en-US" dirty="0" smtClean="0"/>
          </a:p>
        </p:txBody>
      </p:sp>
      <p:pic>
        <p:nvPicPr>
          <p:cNvPr id="8" name="Recorded Sound">
            <a:hlinkClick r:id="" action="ppaction://media"/>
          </p:cNvPr>
          <p:cNvPicPr>
            <a:picLocks noRot="1" noChangeAspect="1"/>
          </p:cNvPicPr>
          <p:nvPr>
            <a:wavAudioFile r:embed="rId1" name="Recorded Sound"/>
          </p:nvPr>
        </p:nvPicPr>
        <p:blipFill>
          <a:blip r:embed="rId6"/>
          <a:stretch>
            <a:fillRect/>
          </a:stretch>
        </p:blipFill>
        <p:spPr>
          <a:xfrm>
            <a:off x="8517732" y="6096000"/>
            <a:ext cx="153987" cy="15398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8000"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Other Important Female Blues Singers</a:t>
            </a:r>
            <a:endParaRPr lang="en-US" dirty="0">
              <a:solidFill>
                <a:srgbClr val="0000FF"/>
              </a:solidFill>
            </a:endParaRPr>
          </a:p>
        </p:txBody>
      </p:sp>
      <p:sp>
        <p:nvSpPr>
          <p:cNvPr id="4" name="Text Placeholder 3"/>
          <p:cNvSpPr>
            <a:spLocks noGrp="1"/>
          </p:cNvSpPr>
          <p:nvPr>
            <p:ph type="body" idx="1"/>
          </p:nvPr>
        </p:nvSpPr>
        <p:spPr/>
        <p:txBody>
          <a:bodyPr/>
          <a:lstStyle/>
          <a:p>
            <a:r>
              <a:rPr lang="en-US" sz="1600" dirty="0" smtClean="0">
                <a:solidFill>
                  <a:srgbClr val="008000"/>
                </a:solidFill>
              </a:rPr>
              <a:t>Some of the most important early female blues singers were:</a:t>
            </a:r>
            <a:endParaRPr lang="en-US" sz="1600" dirty="0">
              <a:solidFill>
                <a:srgbClr val="008000"/>
              </a:solidFill>
            </a:endParaRPr>
          </a:p>
        </p:txBody>
      </p:sp>
      <p:sp>
        <p:nvSpPr>
          <p:cNvPr id="3" name="Content Placeholder 2"/>
          <p:cNvSpPr>
            <a:spLocks noGrp="1"/>
          </p:cNvSpPr>
          <p:nvPr>
            <p:ph sz="half" idx="2"/>
          </p:nvPr>
        </p:nvSpPr>
        <p:spPr/>
        <p:txBody>
          <a:bodyPr/>
          <a:lstStyle/>
          <a:p>
            <a:pPr>
              <a:buFont typeface="Arial"/>
              <a:buChar char="•"/>
            </a:pPr>
            <a:r>
              <a:rPr lang="en-US" dirty="0" smtClean="0">
                <a:solidFill>
                  <a:srgbClr val="FF0000"/>
                </a:solidFill>
              </a:rPr>
              <a:t>Mamie Smith</a:t>
            </a:r>
          </a:p>
          <a:p>
            <a:pPr>
              <a:buFont typeface="Arial"/>
              <a:buChar char="•"/>
            </a:pPr>
            <a:r>
              <a:rPr lang="en-US" dirty="0" smtClean="0">
                <a:solidFill>
                  <a:srgbClr val="FF0000"/>
                </a:solidFill>
              </a:rPr>
              <a:t>Bessie Smith</a:t>
            </a:r>
          </a:p>
          <a:p>
            <a:pPr>
              <a:buFont typeface="Arial"/>
              <a:buChar char="•"/>
            </a:pPr>
            <a:r>
              <a:rPr lang="en-US" dirty="0" smtClean="0">
                <a:solidFill>
                  <a:srgbClr val="FF0000"/>
                </a:solidFill>
              </a:rPr>
              <a:t>Ma Rainey</a:t>
            </a:r>
          </a:p>
          <a:p>
            <a:pPr>
              <a:buFont typeface="Arial"/>
              <a:buChar char="•"/>
            </a:pPr>
            <a:r>
              <a:rPr lang="en-US" dirty="0" smtClean="0">
                <a:solidFill>
                  <a:srgbClr val="FF0000"/>
                </a:solidFill>
              </a:rPr>
              <a:t>Alberta Hunter</a:t>
            </a:r>
            <a:endParaRPr lang="en-US" dirty="0">
              <a:solidFill>
                <a:srgbClr val="FF0000"/>
              </a:solidFill>
            </a:endParaRPr>
          </a:p>
        </p:txBody>
      </p:sp>
      <p:sp>
        <p:nvSpPr>
          <p:cNvPr id="5" name="Text Placeholder 4"/>
          <p:cNvSpPr>
            <a:spLocks noGrp="1"/>
          </p:cNvSpPr>
          <p:nvPr>
            <p:ph type="body" sz="quarter" idx="3"/>
          </p:nvPr>
        </p:nvSpPr>
        <p:spPr/>
        <p:txBody>
          <a:bodyPr/>
          <a:lstStyle/>
          <a:p>
            <a:r>
              <a:rPr lang="en-US" sz="1600" dirty="0" smtClean="0">
                <a:solidFill>
                  <a:srgbClr val="FF0000"/>
                </a:solidFill>
              </a:rPr>
              <a:t>A few more contemporary female blues singers are:</a:t>
            </a:r>
            <a:endParaRPr lang="en-US" sz="1600" dirty="0">
              <a:solidFill>
                <a:srgbClr val="FF0000"/>
              </a:solidFill>
            </a:endParaRPr>
          </a:p>
        </p:txBody>
      </p:sp>
      <p:sp>
        <p:nvSpPr>
          <p:cNvPr id="6" name="Content Placeholder 5"/>
          <p:cNvSpPr>
            <a:spLocks noGrp="1"/>
          </p:cNvSpPr>
          <p:nvPr>
            <p:ph sz="quarter" idx="4"/>
          </p:nvPr>
        </p:nvSpPr>
        <p:spPr/>
        <p:txBody>
          <a:bodyPr/>
          <a:lstStyle/>
          <a:p>
            <a:pPr>
              <a:buFont typeface="Arial"/>
              <a:buChar char="•"/>
            </a:pPr>
            <a:r>
              <a:rPr lang="en-US" dirty="0" smtClean="0">
                <a:solidFill>
                  <a:srgbClr val="008000"/>
                </a:solidFill>
              </a:rPr>
              <a:t>Rory Block (Focuses on Robert Johnson’s music)</a:t>
            </a:r>
          </a:p>
          <a:p>
            <a:pPr>
              <a:buFont typeface="Arial"/>
              <a:buChar char="•"/>
            </a:pPr>
            <a:r>
              <a:rPr lang="en-US" dirty="0" smtClean="0">
                <a:solidFill>
                  <a:srgbClr val="008000"/>
                </a:solidFill>
              </a:rPr>
              <a:t>Bonnie </a:t>
            </a:r>
            <a:r>
              <a:rPr lang="en-US" dirty="0" err="1" smtClean="0">
                <a:solidFill>
                  <a:srgbClr val="008000"/>
                </a:solidFill>
              </a:rPr>
              <a:t>Rait</a:t>
            </a:r>
            <a:endParaRPr lang="en-US" dirty="0" smtClean="0">
              <a:solidFill>
                <a:srgbClr val="008000"/>
              </a:solidFill>
            </a:endParaRPr>
          </a:p>
          <a:p>
            <a:pPr>
              <a:buFont typeface="Arial"/>
              <a:buChar char="•"/>
            </a:pPr>
            <a:r>
              <a:rPr lang="en-US" dirty="0" err="1" smtClean="0">
                <a:solidFill>
                  <a:srgbClr val="008000"/>
                </a:solidFill>
              </a:rPr>
              <a:t>Cee</a:t>
            </a:r>
            <a:r>
              <a:rPr lang="en-US" dirty="0" smtClean="0">
                <a:solidFill>
                  <a:srgbClr val="008000"/>
                </a:solidFill>
              </a:rPr>
              <a:t> </a:t>
            </a:r>
            <a:r>
              <a:rPr lang="en-US" dirty="0" err="1" smtClean="0">
                <a:solidFill>
                  <a:srgbClr val="008000"/>
                </a:solidFill>
              </a:rPr>
              <a:t>Cee</a:t>
            </a:r>
            <a:r>
              <a:rPr lang="en-US" dirty="0" smtClean="0">
                <a:solidFill>
                  <a:srgbClr val="008000"/>
                </a:solidFill>
              </a:rPr>
              <a:t> James</a:t>
            </a:r>
          </a:p>
          <a:p>
            <a:pPr>
              <a:buFont typeface="Arial"/>
              <a:buChar char="•"/>
            </a:pPr>
            <a:endParaRPr lang="en-US" dirty="0" smtClean="0"/>
          </a:p>
          <a:p>
            <a:pPr>
              <a:buFont typeface="Arial"/>
              <a:buChar char="•"/>
            </a:pPr>
            <a:endParaRPr lang="en-US" dirty="0"/>
          </a:p>
        </p:txBody>
      </p:sp>
      <p:pic>
        <p:nvPicPr>
          <p:cNvPr id="7" name="Recorded Sound">
            <a:hlinkClick r:id="" action="ppaction://media"/>
          </p:cNvPr>
          <p:cNvPicPr>
            <a:picLocks noRot="1" noChangeAspect="1"/>
          </p:cNvPicPr>
          <p:nvPr>
            <a:wavAudioFile r:embed="rId1" name="Recorded Sound"/>
          </p:nvPr>
        </p:nvPicPr>
        <p:blipFill>
          <a:blip r:embed="rId4"/>
          <a:stretch>
            <a:fillRect/>
          </a:stretch>
        </p:blipFill>
        <p:spPr>
          <a:xfrm>
            <a:off x="8382000" y="5867400"/>
            <a:ext cx="153987" cy="15398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000" fill="hold"/>
                                        <p:tgtEl>
                                          <p:spTgt spid="7"/>
                                        </p:tgtEl>
                                      </p:cBhvr>
                                    </p:cmd>
                                  </p:childTnLst>
                                </p:cTn>
                              </p:par>
                            </p:childTnLst>
                          </p:cTn>
                        </p:par>
                      </p:childTnLst>
                    </p:cTn>
                  </p:par>
                </p:childTnLst>
              </p:cTn>
              <p:nextCondLst>
                <p:cond evt="onClick" delay="0">
                  <p:tgtEl>
                    <p:spTgt spid="7"/>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00FF"/>
                </a:solidFill>
              </a:rPr>
              <a:t>Blues Lyrics</a:t>
            </a:r>
            <a:endParaRPr lang="en-US" dirty="0">
              <a:solidFill>
                <a:srgbClr val="0000FF"/>
              </a:solidFill>
            </a:endParaRPr>
          </a:p>
        </p:txBody>
      </p:sp>
      <p:sp>
        <p:nvSpPr>
          <p:cNvPr id="5" name="Content Placeholder 4"/>
          <p:cNvSpPr>
            <a:spLocks noGrp="1"/>
          </p:cNvSpPr>
          <p:nvPr>
            <p:ph idx="1"/>
          </p:nvPr>
        </p:nvSpPr>
        <p:spPr/>
        <p:txBody>
          <a:bodyPr/>
          <a:lstStyle/>
          <a:p>
            <a:pPr>
              <a:buNone/>
            </a:pPr>
            <a:r>
              <a:rPr lang="en-US" dirty="0" smtClean="0"/>
              <a:t>Here are some blues on touchy subjects!</a:t>
            </a:r>
          </a:p>
          <a:p>
            <a:pPr>
              <a:buFont typeface="Arial"/>
              <a:buChar char="•"/>
            </a:pPr>
            <a:r>
              <a:rPr lang="en-US" dirty="0" smtClean="0">
                <a:hlinkClick r:id="rId4"/>
              </a:rPr>
              <a:t>A Good Man Is Hard to Find-Bessie Smith (Sadness and Bad Relationships)</a:t>
            </a:r>
            <a:endParaRPr lang="en-US" dirty="0" smtClean="0"/>
          </a:p>
          <a:p>
            <a:pPr>
              <a:buFont typeface="Arial"/>
              <a:buChar char="•"/>
            </a:pPr>
            <a:r>
              <a:rPr lang="en-US" dirty="0" smtClean="0">
                <a:hlinkClick r:id="rId5"/>
              </a:rPr>
              <a:t>Daddy, Goodbye Blues- Ma Rainey (Divorce)</a:t>
            </a:r>
            <a:endParaRPr lang="en-US" dirty="0"/>
          </a:p>
        </p:txBody>
      </p:sp>
      <p:sp>
        <p:nvSpPr>
          <p:cNvPr id="6" name="Text Placeholder 5"/>
          <p:cNvSpPr>
            <a:spLocks noGrp="1"/>
          </p:cNvSpPr>
          <p:nvPr>
            <p:ph type="body" sz="half" idx="2"/>
          </p:nvPr>
        </p:nvSpPr>
        <p:spPr/>
        <p:txBody>
          <a:bodyPr/>
          <a:lstStyle/>
          <a:p>
            <a:pPr algn="l"/>
            <a:r>
              <a:rPr lang="en-US" dirty="0" smtClean="0">
                <a:solidFill>
                  <a:srgbClr val="FF0000"/>
                </a:solidFill>
              </a:rPr>
              <a:t>Women explored new and sensitive subjects in their blues songs:</a:t>
            </a:r>
          </a:p>
          <a:p>
            <a:pPr algn="l">
              <a:buFont typeface="Arial"/>
              <a:buChar char="•"/>
            </a:pPr>
            <a:r>
              <a:rPr lang="en-US" dirty="0" smtClean="0">
                <a:solidFill>
                  <a:srgbClr val="0000FF"/>
                </a:solidFill>
              </a:rPr>
              <a:t>Love and relationships</a:t>
            </a:r>
          </a:p>
          <a:p>
            <a:pPr algn="l">
              <a:buFont typeface="Arial"/>
              <a:buChar char="•"/>
            </a:pPr>
            <a:r>
              <a:rPr lang="en-US" dirty="0" smtClean="0">
                <a:solidFill>
                  <a:srgbClr val="0000FF"/>
                </a:solidFill>
              </a:rPr>
              <a:t>Feminism</a:t>
            </a:r>
          </a:p>
          <a:p>
            <a:pPr algn="l">
              <a:buFont typeface="Arial"/>
              <a:buChar char="•"/>
            </a:pPr>
            <a:r>
              <a:rPr lang="en-US" dirty="0" smtClean="0">
                <a:solidFill>
                  <a:srgbClr val="0000FF"/>
                </a:solidFill>
              </a:rPr>
              <a:t>Emotions</a:t>
            </a:r>
          </a:p>
          <a:p>
            <a:pPr algn="l">
              <a:buFont typeface="Arial"/>
              <a:buChar char="•"/>
            </a:pPr>
            <a:r>
              <a:rPr lang="en-US" dirty="0" smtClean="0">
                <a:solidFill>
                  <a:srgbClr val="0000FF"/>
                </a:solidFill>
              </a:rPr>
              <a:t>Social Status</a:t>
            </a:r>
          </a:p>
          <a:p>
            <a:pPr algn="l">
              <a:buFont typeface="Arial"/>
              <a:buChar char="•"/>
            </a:pPr>
            <a:endParaRPr lang="en-US" dirty="0">
              <a:solidFill>
                <a:srgbClr val="0000FF"/>
              </a:solidFill>
            </a:endParaRPr>
          </a:p>
        </p:txBody>
      </p:sp>
      <p:pic>
        <p:nvPicPr>
          <p:cNvPr id="7" name="Recorded Sound">
            <a:hlinkClick r:id="" action="ppaction://media"/>
          </p:cNvPr>
          <p:cNvPicPr>
            <a:picLocks noRot="1" noChangeAspect="1"/>
          </p:cNvPicPr>
          <p:nvPr>
            <a:wavAudioFile r:embed="rId1" name="Recorded Sound"/>
          </p:nvPr>
        </p:nvPicPr>
        <p:blipFill>
          <a:blip r:embed="rId6"/>
          <a:stretch>
            <a:fillRect/>
          </a:stretch>
        </p:blipFill>
        <p:spPr>
          <a:xfrm>
            <a:off x="8532813" y="6019800"/>
            <a:ext cx="153987" cy="15398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3000" fill="hold"/>
                                        <p:tgtEl>
                                          <p:spTgt spid="7"/>
                                        </p:tgtEl>
                                      </p:cBhvr>
                                    </p:cmd>
                                  </p:childTnLst>
                                </p:cTn>
                              </p:par>
                            </p:childTnLst>
                          </p:cTn>
                        </p:par>
                      </p:childTnLst>
                    </p:cTn>
                  </p:par>
                </p:childTnLst>
              </p:cTn>
              <p:nextCondLst>
                <p:cond evt="onClick" delay="0">
                  <p:tgtEl>
                    <p:spTgt spid="7"/>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Conclusions/Key Points</a:t>
            </a:r>
            <a:endParaRPr lang="en-US" dirty="0"/>
          </a:p>
        </p:txBody>
      </p:sp>
      <p:pic>
        <p:nvPicPr>
          <p:cNvPr id="12" name="Content Placeholder 11" descr="MaRainey.jpg"/>
          <p:cNvPicPr>
            <a:picLocks noGrp="1" noChangeAspect="1"/>
          </p:cNvPicPr>
          <p:nvPr>
            <p:ph sz="half" idx="1"/>
          </p:nvPr>
        </p:nvPicPr>
        <p:blipFill>
          <a:blip r:embed="rId4"/>
          <a:stretch>
            <a:fillRect/>
          </a:stretch>
        </p:blipFill>
        <p:spPr>
          <a:xfrm>
            <a:off x="817233" y="1774825"/>
            <a:ext cx="3212171" cy="3873500"/>
          </a:xfrm>
        </p:spPr>
      </p:pic>
      <p:sp>
        <p:nvSpPr>
          <p:cNvPr id="11" name="Content Placeholder 10"/>
          <p:cNvSpPr>
            <a:spLocks noGrp="1"/>
          </p:cNvSpPr>
          <p:nvPr>
            <p:ph sz="half" idx="2"/>
          </p:nvPr>
        </p:nvSpPr>
        <p:spPr/>
        <p:txBody>
          <a:bodyPr/>
          <a:lstStyle/>
          <a:p>
            <a:pPr>
              <a:buFont typeface="Arial"/>
              <a:buChar char="•"/>
            </a:pPr>
            <a:r>
              <a:rPr lang="en-US" dirty="0" smtClean="0"/>
              <a:t>Women were essential in the popularity of the blues.</a:t>
            </a:r>
          </a:p>
          <a:p>
            <a:pPr>
              <a:buFont typeface="Arial"/>
              <a:buChar char="•"/>
            </a:pPr>
            <a:r>
              <a:rPr lang="en-US" dirty="0" smtClean="0"/>
              <a:t>Women talked about many sensitive subjects in their blues lyrics.</a:t>
            </a:r>
          </a:p>
          <a:p>
            <a:pPr>
              <a:buFont typeface="Arial"/>
              <a:buChar char="•"/>
            </a:pPr>
            <a:r>
              <a:rPr lang="en-US" dirty="0" smtClean="0"/>
              <a:t>Important female blues singers are Ma Rainey, Mamie Smith, Bessie Smith, and Alberta Hunter.</a:t>
            </a:r>
            <a:endParaRPr lang="en-US" dirty="0"/>
          </a:p>
        </p:txBody>
      </p:sp>
      <p:pic>
        <p:nvPicPr>
          <p:cNvPr id="13" name="Recorded Sound">
            <a:hlinkClick r:id="" action="ppaction://media"/>
          </p:cNvPr>
          <p:cNvPicPr>
            <a:picLocks noRot="1" noChangeAspect="1"/>
          </p:cNvPicPr>
          <p:nvPr>
            <a:wavAudioFile r:embed="rId1" name="Recorded Sound"/>
          </p:nvPr>
        </p:nvPicPr>
        <p:blipFill>
          <a:blip r:embed="rId5"/>
          <a:stretch>
            <a:fillRect/>
          </a:stretch>
        </p:blipFill>
        <p:spPr>
          <a:xfrm>
            <a:off x="8532813" y="6019800"/>
            <a:ext cx="153987" cy="153987"/>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000" fill="hold"/>
                                        <p:tgtEl>
                                          <p:spTgt spid="13"/>
                                        </p:tgtEl>
                                      </p:cBhvr>
                                    </p:cmd>
                                  </p:childTnLst>
                                </p:cTn>
                              </p:par>
                            </p:childTnLst>
                          </p:cTn>
                        </p:par>
                      </p:childTnLst>
                    </p:cTn>
                  </p:par>
                </p:childTnLst>
              </p:cTn>
              <p:nextCondLst>
                <p:cond evt="onClick" delay="0">
                  <p:tgtEl>
                    <p:spTgt spid="13"/>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te">
  <a:themeElements>
    <a:clrScheme name="Forte">
      <a:dk1>
        <a:srgbClr val="FFFFFF"/>
      </a:dk1>
      <a:lt1>
        <a:srgbClr val="000000"/>
      </a:lt1>
      <a:dk2>
        <a:srgbClr val="292828"/>
      </a:dk2>
      <a:lt2>
        <a:srgbClr val="DEDEDE"/>
      </a:lt2>
      <a:accent1>
        <a:srgbClr val="C70F0C"/>
      </a:accent1>
      <a:accent2>
        <a:srgbClr val="DD6B0D"/>
      </a:accent2>
      <a:accent3>
        <a:srgbClr val="FAA700"/>
      </a:accent3>
      <a:accent4>
        <a:srgbClr val="93E50D"/>
      </a:accent4>
      <a:accent5>
        <a:srgbClr val="17C7BA"/>
      </a:accent5>
      <a:accent6>
        <a:srgbClr val="0A96E4"/>
      </a:accent6>
      <a:hlink>
        <a:srgbClr val="8F3BED"/>
      </a:hlink>
      <a:folHlink>
        <a:srgbClr val="C29EEB"/>
      </a:folHlink>
    </a:clrScheme>
    <a:fontScheme name="Forte">
      <a:majorFont>
        <a:latin typeface="Constantia"/>
        <a:ea typeface=""/>
        <a:cs typeface=""/>
        <a:font script="Jpan" typeface="ＭＳ 明朝"/>
      </a:majorFont>
      <a:minorFont>
        <a:latin typeface="Constantia"/>
        <a:ea typeface=""/>
        <a:cs typeface=""/>
        <a:font script="Jpan" typeface="ＭＳ 明朝"/>
      </a:minorFont>
    </a:fontScheme>
    <a:fmtScheme name="Forte">
      <a:fillStyleLst>
        <a:solidFill>
          <a:schemeClr val="phClr"/>
        </a:solidFill>
        <a:gradFill rotWithShape="1">
          <a:gsLst>
            <a:gs pos="0">
              <a:schemeClr val="phClr">
                <a:tint val="100000"/>
                <a:shade val="80000"/>
                <a:satMod val="150000"/>
                <a:lumMod val="70000"/>
              </a:schemeClr>
            </a:gs>
            <a:gs pos="35000">
              <a:schemeClr val="phClr">
                <a:tint val="100000"/>
                <a:shade val="90000"/>
                <a:satMod val="150000"/>
                <a:lumMod val="80000"/>
              </a:schemeClr>
            </a:gs>
            <a:gs pos="100000">
              <a:schemeClr val="phClr">
                <a:tint val="100000"/>
                <a:satMod val="150000"/>
                <a:lumMod val="110000"/>
              </a:schemeClr>
            </a:gs>
          </a:gsLst>
          <a:lin ang="16200000" scaled="1"/>
        </a:gradFill>
        <a:gradFill rotWithShape="1">
          <a:gsLst>
            <a:gs pos="0">
              <a:schemeClr val="phClr">
                <a:shade val="40000"/>
                <a:satMod val="130000"/>
                <a:lumMod val="80000"/>
              </a:schemeClr>
            </a:gs>
            <a:gs pos="80000">
              <a:schemeClr val="phClr">
                <a:shade val="90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114300" sx="105000" sy="105000" algn="ctr" rotWithShape="0">
              <a:srgbClr val="5F5F5F">
                <a:alpha val="50000"/>
              </a:srgbClr>
            </a:outerShdw>
          </a:effectLst>
          <a:scene3d>
            <a:camera prst="orthographicFront">
              <a:rot lat="0" lon="0" rev="0"/>
            </a:camera>
            <a:lightRig rig="twoPt" dir="tr">
              <a:rot lat="0" lon="0" rev="5400000"/>
            </a:lightRig>
          </a:scene3d>
          <a:sp3d>
            <a:bevelT w="12700" h="25400"/>
          </a:sp3d>
        </a:effectStyle>
        <a:effectStyle>
          <a:effectLst>
            <a:outerShdw blurRad="114300" dist="25400" sx="103000" sy="103000" algn="ctr" rotWithShape="0">
              <a:srgbClr val="4B4B4B">
                <a:alpha val="50000"/>
              </a:srgbClr>
            </a:outerShdw>
            <a:reflection blurRad="38100" stA="80000" endPos="50000" dist="38100" dir="5400000" sy="-100000" rotWithShape="0"/>
          </a:effectLst>
          <a:scene3d>
            <a:camera prst="orthographicFront">
              <a:rot lat="0" lon="0" rev="0"/>
            </a:camera>
            <a:lightRig rig="balanced" dir="t">
              <a:rot lat="0" lon="0" rev="1200000"/>
            </a:lightRig>
          </a:scene3d>
          <a:sp3d>
            <a:bevelT w="127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a:blip xmlns:r="http://schemas.openxmlformats.org/officeDocument/2006/relationships" r:embed="rId1"/>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Forte.thmx</Template>
  <TotalTime>60</TotalTime>
  <Words>855</Words>
  <Application>Microsoft Macintosh PowerPoint</Application>
  <PresentationFormat>On-screen Show (4:3)</PresentationFormat>
  <Paragraphs>41</Paragraphs>
  <Slides>5</Slides>
  <Notes>5</Notes>
  <HiddenSlides>0</HiddenSlides>
  <MMClips>5</MMClips>
  <ScaleCrop>false</ScaleCrop>
  <HeadingPairs>
    <vt:vector size="4" baseType="variant">
      <vt:variant>
        <vt:lpstr>Design Template</vt:lpstr>
      </vt:variant>
      <vt:variant>
        <vt:i4>1</vt:i4>
      </vt:variant>
      <vt:variant>
        <vt:lpstr>Slide Titles</vt:lpstr>
      </vt:variant>
      <vt:variant>
        <vt:i4>5</vt:i4>
      </vt:variant>
    </vt:vector>
  </HeadingPairs>
  <TitlesOfParts>
    <vt:vector size="6" baseType="lpstr">
      <vt:lpstr>Forte</vt:lpstr>
      <vt:lpstr>Women and The Blues</vt:lpstr>
      <vt:lpstr>Mamie Smith</vt:lpstr>
      <vt:lpstr>Other Important Female Blues Singers</vt:lpstr>
      <vt:lpstr>Blues Lyrics</vt:lpstr>
      <vt:lpstr>Conclusions/Key Points</vt:lpstr>
    </vt:vector>
  </TitlesOfParts>
  <Company>HullPublicSchools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Women and The Blues</dc:title>
  <dc:creator>Jeff Benson</dc:creator>
  <cp:lastModifiedBy>Jeff Benson</cp:lastModifiedBy>
  <cp:revision>10</cp:revision>
  <dcterms:created xsi:type="dcterms:W3CDTF">2014-12-08T16:22:45Z</dcterms:created>
  <dcterms:modified xsi:type="dcterms:W3CDTF">2014-12-08T17:22:50Z</dcterms:modified>
</cp:coreProperties>
</file>